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93" r:id="rId5"/>
    <p:sldId id="295" r:id="rId6"/>
    <p:sldId id="296" r:id="rId7"/>
    <p:sldId id="307" r:id="rId8"/>
    <p:sldId id="308" r:id="rId9"/>
    <p:sldId id="299" r:id="rId10"/>
    <p:sldId id="300" r:id="rId11"/>
    <p:sldId id="301" r:id="rId12"/>
    <p:sldId id="302" r:id="rId13"/>
    <p:sldId id="309" r:id="rId14"/>
    <p:sldId id="303" r:id="rId15"/>
    <p:sldId id="305" r:id="rId16"/>
    <p:sldId id="294" r:id="rId17"/>
    <p:sldId id="310" r:id="rId18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Condensed" panose="020B0604020202020204" charset="0"/>
      <p:regular r:id="rId25"/>
      <p:bold r:id="rId26"/>
    </p:embeddedFont>
    <p:embeddedFont>
      <p:font typeface="Open Sans Condensed Light" panose="020B0604020202020204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C79"/>
    <a:srgbClr val="FF0004"/>
    <a:srgbClr val="FFC10E"/>
    <a:srgbClr val="0099C0"/>
    <a:srgbClr val="43789F"/>
    <a:srgbClr val="FFFFFF"/>
    <a:srgbClr val="EE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9E9D1-D8D4-4E5C-8426-D6499F22BCD8}" v="1" dt="2021-06-06T20:34:36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816" autoAdjust="0"/>
  </p:normalViewPr>
  <p:slideViewPr>
    <p:cSldViewPr snapToGrid="0" snapToObjects="1">
      <p:cViewPr varScale="1">
        <p:scale>
          <a:sx n="59" d="100"/>
          <a:sy n="59" d="100"/>
        </p:scale>
        <p:origin x="152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0" d="100"/>
          <a:sy n="130" d="100"/>
        </p:scale>
        <p:origin x="3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9F00CDC-1D6C-7B48-A220-A725B67A3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ED6DF5-8DD3-2341-AEC7-07D09BF549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D2A11-F1A5-E748-8EE9-B962C45F343E}" type="datetimeFigureOut">
              <a:t>14/03/2025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7E6EE8-059B-8C4C-899B-C4CAA9EA72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53F467-A40B-E346-867B-485C45886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59005-0E9F-0341-BAEB-8D3A4124C66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1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9D052-5B37-A94B-8FF8-A759323DDEC2}" type="datetimeFigureOut">
              <a:t>14/03/2025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B0267-42D8-F44A-8A36-0D6F655D7E7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0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0267-42D8-F44A-8A36-0D6F655D7E7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35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DF066EA-BC45-8E49-95AB-71B0182B7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olo 3">
            <a:extLst>
              <a:ext uri="{FF2B5EF4-FFF2-40B4-BE49-F238E27FC236}">
                <a16:creationId xmlns:a16="http://schemas.microsoft.com/office/drawing/2014/main" id="{96C388C2-E709-4446-AC8B-8AF20FE08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6325" y="2646941"/>
            <a:ext cx="5993211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129E5F7-775F-724F-900B-5B6351831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Laureando: Nome Cognome</a:t>
            </a:r>
            <a:endParaRPr lang="en-US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01863A2-63EF-4D4B-8647-9C47E535A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4830198"/>
            <a:ext cx="6000750" cy="733425"/>
          </a:xfrm>
          <a:prstGeom prst="rect">
            <a:avLst/>
          </a:prstGeom>
        </p:spPr>
        <p:txBody>
          <a:bodyPr/>
          <a:lstStyle>
            <a:lvl1pPr>
              <a:buNone/>
              <a:defRPr sz="1500" b="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it-IT" dirty="0"/>
              <a:t>Relatore: Prof. Nome Cognome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4001CF-904D-584C-B30D-6004DDD17600}"/>
              </a:ext>
            </a:extLst>
          </p:cNvPr>
          <p:cNvSpPr txBox="1"/>
          <p:nvPr userDrawn="1"/>
        </p:nvSpPr>
        <p:spPr>
          <a:xfrm>
            <a:off x="5767789" y="205991"/>
            <a:ext cx="2913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Dipartimento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di Ingegneria e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Scienze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dell’Informazione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e Matematica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F106F7-D266-FC42-B67F-FB608E4A0019}"/>
              </a:ext>
            </a:extLst>
          </p:cNvPr>
          <p:cNvSpPr txBox="1"/>
          <p:nvPr userDrawn="1"/>
        </p:nvSpPr>
        <p:spPr>
          <a:xfrm>
            <a:off x="2346324" y="6282677"/>
            <a:ext cx="60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Corso di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Laurea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in Informatica</a:t>
            </a:r>
          </a:p>
        </p:txBody>
      </p:sp>
      <p:sp>
        <p:nvSpPr>
          <p:cNvPr id="2" name="Rettangolo 1"/>
          <p:cNvSpPr/>
          <p:nvPr userDrawn="1"/>
        </p:nvSpPr>
        <p:spPr>
          <a:xfrm>
            <a:off x="1910080" y="2519680"/>
            <a:ext cx="182880" cy="433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1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esterni&#10;&#10;Descrizione generata automaticamente">
            <a:extLst>
              <a:ext uri="{FF2B5EF4-FFF2-40B4-BE49-F238E27FC236}">
                <a16:creationId xmlns:a16="http://schemas.microsoft.com/office/drawing/2014/main" id="{6B7D0775-7D6D-D84E-B634-3CDF94F2E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2022C128-0BC7-574A-8E22-6D66E50ED51F}"/>
              </a:ext>
            </a:extLst>
          </p:cNvPr>
          <p:cNvCxnSpPr>
            <a:cxnSpLocks/>
          </p:cNvCxnSpPr>
          <p:nvPr userDrawn="1"/>
        </p:nvCxnSpPr>
        <p:spPr>
          <a:xfrm>
            <a:off x="1222568" y="1758073"/>
            <a:ext cx="0" cy="2424928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715CB32-7461-EE43-9185-6E4EB9CB35C6}"/>
              </a:ext>
            </a:extLst>
          </p:cNvPr>
          <p:cNvCxnSpPr>
            <a:cxnSpLocks/>
          </p:cNvCxnSpPr>
          <p:nvPr userDrawn="1"/>
        </p:nvCxnSpPr>
        <p:spPr>
          <a:xfrm flipH="1">
            <a:off x="991022" y="4077752"/>
            <a:ext cx="7006189" cy="0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olo 3">
            <a:extLst>
              <a:ext uri="{FF2B5EF4-FFF2-40B4-BE49-F238E27FC236}">
                <a16:creationId xmlns:a16="http://schemas.microsoft.com/office/drawing/2014/main" id="{96C388C2-E709-4446-AC8B-8AF20FE08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6325" y="2646941"/>
            <a:ext cx="5993211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129E5F7-775F-724F-900B-5B6351831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Laureando: Nome Cognome</a:t>
            </a:r>
            <a:endParaRPr lang="en-US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01863A2-63EF-4D4B-8647-9C47E535A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4830198"/>
            <a:ext cx="6000750" cy="733425"/>
          </a:xfrm>
          <a:prstGeom prst="rect">
            <a:avLst/>
          </a:prstGeom>
        </p:spPr>
        <p:txBody>
          <a:bodyPr/>
          <a:lstStyle>
            <a:lvl1pPr>
              <a:buNone/>
              <a:defRPr sz="1500" b="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it-IT" dirty="0"/>
              <a:t>Relatore: Prof. Nome Cognome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4001CF-904D-584C-B30D-6004DDD17600}"/>
              </a:ext>
            </a:extLst>
          </p:cNvPr>
          <p:cNvSpPr txBox="1"/>
          <p:nvPr userDrawn="1"/>
        </p:nvSpPr>
        <p:spPr>
          <a:xfrm>
            <a:off x="5767789" y="205991"/>
            <a:ext cx="2913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Dipartimento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di Ingegneria e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Scienze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dell’Informazione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e Matematica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F106F7-D266-FC42-B67F-FB608E4A0019}"/>
              </a:ext>
            </a:extLst>
          </p:cNvPr>
          <p:cNvSpPr txBox="1"/>
          <p:nvPr userDrawn="1"/>
        </p:nvSpPr>
        <p:spPr>
          <a:xfrm>
            <a:off x="2346324" y="6282677"/>
            <a:ext cx="60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Corso di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Laurea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Magistrale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in Informatica</a:t>
            </a:r>
          </a:p>
        </p:txBody>
      </p:sp>
      <p:sp>
        <p:nvSpPr>
          <p:cNvPr id="11" name="Rettangolo 10"/>
          <p:cNvSpPr/>
          <p:nvPr userDrawn="1"/>
        </p:nvSpPr>
        <p:spPr>
          <a:xfrm>
            <a:off x="1910080" y="2519680"/>
            <a:ext cx="182880" cy="433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47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45554FB-63EB-274A-9638-71AEDA324A49}"/>
              </a:ext>
            </a:extLst>
          </p:cNvPr>
          <p:cNvSpPr/>
          <p:nvPr userDrawn="1"/>
        </p:nvSpPr>
        <p:spPr>
          <a:xfrm>
            <a:off x="0" y="-1"/>
            <a:ext cx="9144000" cy="1026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3FA650-A669-E840-9116-A5DF3AA2B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8532982" y="333556"/>
            <a:ext cx="449002" cy="3298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B815A0-7658-7646-92F3-7B8C39E51351}"/>
              </a:ext>
            </a:extLst>
          </p:cNvPr>
          <p:cNvSpPr txBox="1"/>
          <p:nvPr userDrawn="1"/>
        </p:nvSpPr>
        <p:spPr>
          <a:xfrm>
            <a:off x="8560071" y="175330"/>
            <a:ext cx="449002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fld id="{D49B7507-D0D2-6741-A4B2-26B285187CD0}" type="slidenum">
              <a:rPr lang="it-IT" sz="1800" b="0" i="0" smtClean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pPr algn="ctr"/>
              <a:t>‹N›</a:t>
            </a:fld>
            <a:endParaRPr lang="it-IT" sz="1600" b="0" i="0" dirty="0">
              <a:solidFill>
                <a:schemeClr val="bg1"/>
              </a:solidFill>
              <a:latin typeface="Calibri Light" panose="020F0302020204030204" pitchFamily="34" charset="0"/>
              <a:ea typeface="Open Sans Condensed Light" panose="020B0604020202020204" charset="0"/>
              <a:cs typeface="Calibri Light" panose="020F0302020204030204" pitchFamily="34" charset="0"/>
            </a:endParaRP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014DC56-5737-8D41-BE91-5D4C5DF134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</p:spPr>
        <p:txBody>
          <a:bodyPr/>
          <a:lstStyle>
            <a:lvl1pPr marL="444500" indent="-438150">
              <a:buClr>
                <a:srgbClr val="335C79"/>
              </a:buClr>
              <a:buSzPct val="100000"/>
              <a:buFontTx/>
              <a:buBlip>
                <a:blip r:embed="rId3"/>
              </a:buBlip>
              <a:tabLst/>
              <a:defRPr lang="it-IT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  <a:lvl2pPr marL="444500" indent="-225425">
              <a:lnSpc>
                <a:spcPct val="100000"/>
              </a:lnSpc>
              <a:spcAft>
                <a:spcPts val="1200"/>
              </a:spcAft>
              <a:buFont typeface="Open Sans Condensed Light"/>
              <a:buChar char=" "/>
              <a:tabLst/>
              <a:defRPr lang="it-IT"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2pPr>
            <a:lvl3pPr marL="890588" indent="-400050">
              <a:buFont typeface="Open Sans Condensed Light"/>
              <a:buChar char="◦"/>
              <a:tabLst/>
              <a:defRPr lang="it-IT"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3pPr>
            <a:lvl4pPr marL="1246188" indent="-309563">
              <a:buFont typeface="Arial" panose="020B0604020202020204" pitchFamily="34" charset="0"/>
              <a:buChar char="•"/>
              <a:tabLst>
                <a:tab pos="974725" algn="l"/>
              </a:tabLst>
              <a:defRPr lang="it-IT"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4pPr>
            <a:lvl5pPr marL="1511300" indent="-279400">
              <a:buFont typeface="Open Sans Condensed Light"/>
              <a:buChar char="・"/>
              <a:tabLst/>
              <a:defRPr sz="16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modeificare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stili</a:t>
            </a:r>
            <a:r>
              <a:rPr lang="en-US" dirty="0"/>
              <a:t> del </a:t>
            </a:r>
            <a:r>
              <a:rPr lang="en-US" dirty="0" err="1"/>
              <a:t>testo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schema</a:t>
            </a:r>
          </a:p>
          <a:p>
            <a:pPr lvl="1"/>
            <a:r>
              <a:rPr lang="en-US" dirty="0"/>
              <a:t>Secondo </a:t>
            </a:r>
            <a:r>
              <a:rPr lang="en-US" dirty="0" err="1"/>
              <a:t>livello</a:t>
            </a:r>
            <a:endParaRPr lang="en-US" dirty="0"/>
          </a:p>
          <a:p>
            <a:pPr lvl="2"/>
            <a:r>
              <a:rPr lang="en-US" dirty="0" err="1"/>
              <a:t>Terzo</a:t>
            </a:r>
            <a:r>
              <a:rPr lang="en-US" dirty="0"/>
              <a:t> </a:t>
            </a:r>
            <a:r>
              <a:rPr lang="en-US" dirty="0" err="1"/>
              <a:t>livello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livello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livello</a:t>
            </a:r>
            <a:endParaRPr lang="en-US" dirty="0"/>
          </a:p>
        </p:txBody>
      </p:sp>
      <p:sp>
        <p:nvSpPr>
          <p:cNvPr id="17" name="Titolo 15">
            <a:extLst>
              <a:ext uri="{FF2B5EF4-FFF2-40B4-BE49-F238E27FC236}">
                <a16:creationId xmlns:a16="http://schemas.microsoft.com/office/drawing/2014/main" id="{8E59A4D1-0E20-0044-B1F2-426D91BE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</p:spPr>
        <p:txBody>
          <a:bodyPr/>
          <a:lstStyle>
            <a:lvl1pPr>
              <a:defRPr lang="it-IT" sz="2800" b="1" i="0" kern="1200" cap="none" baseline="0">
                <a:solidFill>
                  <a:srgbClr val="094F6D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CD0021F1-840C-AB48-B5AE-735157C222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54" y="604267"/>
            <a:ext cx="8099425" cy="422275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it-IT" dirty="0"/>
              <a:t>sottotitolo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DCB1C34-0DC4-3245-8B02-7B90DB5CA938}"/>
              </a:ext>
            </a:extLst>
          </p:cNvPr>
          <p:cNvSpPr/>
          <p:nvPr userDrawn="1"/>
        </p:nvSpPr>
        <p:spPr>
          <a:xfrm>
            <a:off x="0" y="6626888"/>
            <a:ext cx="6476163" cy="236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3D77951-075C-D548-988D-FC30BF7C64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</p:spPr>
        <p:txBody>
          <a:bodyPr/>
          <a:lstStyle>
            <a:lvl1pPr algn="r">
              <a:buNone/>
              <a:defRPr sz="10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Nome del </a:t>
            </a:r>
            <a:r>
              <a:rPr lang="en-US" dirty="0" err="1"/>
              <a:t>Laureando</a:t>
            </a:r>
            <a:endParaRPr lang="en-US" dirty="0"/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97FFF894-542D-F342-8415-024B3CDCF0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</p:spPr>
        <p:txBody>
          <a:bodyPr/>
          <a:lstStyle>
            <a:lvl1pPr algn="l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Titolo</a:t>
            </a:r>
            <a:r>
              <a:rPr lang="en-US" dirty="0"/>
              <a:t> della </a:t>
            </a:r>
            <a:r>
              <a:rPr lang="en-US" dirty="0" err="1"/>
              <a:t>Tesi</a:t>
            </a:r>
            <a:endParaRPr lang="en-US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4325AC2-0E1B-794A-9F7A-82CB7A367383}"/>
              </a:ext>
            </a:extLst>
          </p:cNvPr>
          <p:cNvGrpSpPr/>
          <p:nvPr userDrawn="1"/>
        </p:nvGrpSpPr>
        <p:grpSpPr>
          <a:xfrm>
            <a:off x="6264220" y="6241556"/>
            <a:ext cx="280658" cy="595165"/>
            <a:chOff x="6264220" y="6241556"/>
            <a:chExt cx="280658" cy="595165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7A2D7845-9495-6648-B053-951B127DED77}"/>
                </a:ext>
              </a:extLst>
            </p:cNvPr>
            <p:cNvSpPr/>
            <p:nvPr userDrawn="1"/>
          </p:nvSpPr>
          <p:spPr>
            <a:xfrm rot="16200000">
              <a:off x="6284439" y="6632556"/>
              <a:ext cx="190918" cy="190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D9DAF529-3C8A-A641-B68B-13DA9FC3F820}"/>
                </a:ext>
              </a:extLst>
            </p:cNvPr>
            <p:cNvSpPr/>
            <p:nvPr userDrawn="1"/>
          </p:nvSpPr>
          <p:spPr>
            <a:xfrm rot="13500000">
              <a:off x="6106966" y="6398810"/>
              <a:ext cx="595165" cy="28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2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Open Sans Condensed" panose="020B0606030504020204" pitchFamily="34" charset="0"/>
          <a:ea typeface="Open Sans Condensed" panose="020B0606030504020204" pitchFamily="34" charset="0"/>
          <a:cs typeface="Open Sans Condensed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60000"/>
        <a:buFont typeface="Courier New" panose="02070309020205020404" pitchFamily="49" charset="0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i="0" u="none" strike="noStrike" baseline="0" dirty="0">
                <a:latin typeface="CMBX12"/>
              </a:rPr>
              <a:t>Utilizzo degli LLM per Generare </a:t>
            </a:r>
            <a:br>
              <a:rPr lang="it-IT" sz="2800" i="0" u="none" strike="noStrike" baseline="0" dirty="0">
                <a:latin typeface="CMBX12"/>
              </a:rPr>
            </a:br>
            <a:r>
              <a:rPr lang="it-IT" sz="2800" i="0" u="none" strike="noStrike" baseline="0" dirty="0" err="1">
                <a:latin typeface="CMBX12"/>
              </a:rPr>
              <a:t>Hugging</a:t>
            </a:r>
            <a:r>
              <a:rPr lang="it-IT" sz="2800" i="0" u="none" strike="noStrike" baseline="0" dirty="0">
                <a:latin typeface="CMBX12"/>
              </a:rPr>
              <a:t> Face Model Card </a:t>
            </a:r>
            <a:br>
              <a:rPr lang="it-IT" sz="2800" i="0" u="none" strike="noStrike" baseline="0" dirty="0">
                <a:latin typeface="CMBX12"/>
              </a:rPr>
            </a:br>
            <a:r>
              <a:rPr lang="it-IT" sz="2800" i="0" u="none" strike="noStrike" baseline="0" dirty="0">
                <a:latin typeface="CMBX12"/>
              </a:rPr>
              <a:t>da esempi di codice</a:t>
            </a:r>
            <a:endParaRPr lang="it-IT" sz="2800" dirty="0"/>
          </a:p>
        </p:txBody>
      </p:sp>
      <p:sp>
        <p:nvSpPr>
          <p:cNvPr id="21" name="Segnaposto testo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Laureando: Stefano Palombo</a:t>
            </a:r>
          </a:p>
          <a:p>
            <a:endParaRPr lang="it-IT" dirty="0"/>
          </a:p>
        </p:txBody>
      </p:sp>
      <p:sp>
        <p:nvSpPr>
          <p:cNvPr id="22" name="Segnaposto testo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Dr. Juri Di Rocco – Correlatore: Dr. Claudio Di Sipio</a:t>
            </a:r>
          </a:p>
        </p:txBody>
      </p:sp>
    </p:spTree>
    <p:extLst>
      <p:ext uri="{BB962C8B-B14F-4D97-AF65-F5344CB8AC3E}">
        <p14:creationId xmlns:p14="http://schemas.microsoft.com/office/powerpoint/2010/main" val="302819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33F7-D339-BD6A-2A44-2C8EE005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2829715-8837-3A75-E31A-CA2AD31CF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Costruzione incrementale messaggio</a:t>
            </a:r>
          </a:p>
          <a:p>
            <a:pPr lvl="1"/>
            <a:r>
              <a:rPr lang="it-IT" dirty="0"/>
              <a:t>Filtro </a:t>
            </a:r>
            <a:r>
              <a:rPr lang="it-IT" dirty="0" err="1"/>
              <a:t>snippet</a:t>
            </a:r>
            <a:r>
              <a:rPr lang="it-IT" dirty="0"/>
              <a:t> migliori con espressioni regolare</a:t>
            </a:r>
          </a:p>
          <a:p>
            <a:pPr lvl="1"/>
            <a:r>
              <a:rPr lang="it-IT" dirty="0"/>
              <a:t>Scelta randomica dei </a:t>
            </a:r>
            <a:r>
              <a:rPr lang="it-IT" dirty="0" err="1"/>
              <a:t>snippet</a:t>
            </a:r>
            <a:endParaRPr lang="it-IT" dirty="0"/>
          </a:p>
          <a:p>
            <a:r>
              <a:rPr lang="it-IT" dirty="0"/>
              <a:t>Generazione pattern ricorrenti Python</a:t>
            </a:r>
          </a:p>
          <a:p>
            <a:pPr lvl="1"/>
            <a:r>
              <a:rPr lang="it-IT" dirty="0"/>
              <a:t>875 su 1024 modelli in esame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3B27E8D-9767-6B7F-31D6-84C1C29D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1A474B8-F179-495E-D070-D8A56F27A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Utilizzo dell’LLM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9D4B27E-60B2-6F29-8841-9B2306420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682BF446-C17F-226F-7913-D596731BBD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40C668-308B-EE17-9DE1-C65BCAB5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05" y="3847601"/>
            <a:ext cx="6582490" cy="27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8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23ACC-8925-FD37-9111-A64FA585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479A9E4-7070-A89E-3BCF-6D1F76E18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Web </a:t>
            </a:r>
            <a:r>
              <a:rPr lang="it-IT" dirty="0" err="1"/>
              <a:t>scraping</a:t>
            </a:r>
            <a:endParaRPr lang="it-IT" dirty="0"/>
          </a:p>
          <a:p>
            <a:pPr lvl="1"/>
            <a:r>
              <a:rPr lang="it-IT" i="1" dirty="0" err="1"/>
              <a:t>BeatifulSoup</a:t>
            </a:r>
            <a:endParaRPr lang="it-IT" i="1" dirty="0"/>
          </a:p>
          <a:p>
            <a:pPr lvl="2"/>
            <a:r>
              <a:rPr lang="it-IT" i="1" dirty="0"/>
              <a:t>751 su 1024 modelli con codice Python</a:t>
            </a:r>
          </a:p>
          <a:p>
            <a:pPr lvl="2"/>
            <a:endParaRPr lang="it-IT" i="1" dirty="0"/>
          </a:p>
          <a:p>
            <a:r>
              <a:rPr lang="it-IT" dirty="0"/>
              <a:t>Metriche di similarità </a:t>
            </a:r>
          </a:p>
          <a:p>
            <a:pPr lvl="1"/>
            <a:r>
              <a:rPr lang="it-IT" i="1" dirty="0"/>
              <a:t>METEOR</a:t>
            </a:r>
          </a:p>
          <a:p>
            <a:pPr lvl="1"/>
            <a:r>
              <a:rPr lang="it-IT" i="1" dirty="0" err="1"/>
              <a:t>CodeBLEU</a:t>
            </a:r>
            <a:endParaRPr lang="it-IT" i="1" dirty="0"/>
          </a:p>
          <a:p>
            <a:pPr lvl="1"/>
            <a:r>
              <a:rPr lang="it-IT" i="1" dirty="0"/>
              <a:t>Cosine </a:t>
            </a:r>
            <a:r>
              <a:rPr lang="it-IT" i="1" dirty="0" err="1"/>
              <a:t>similarity</a:t>
            </a:r>
            <a:endParaRPr lang="it-IT" i="1" dirty="0"/>
          </a:p>
          <a:p>
            <a:pPr lvl="1"/>
            <a:endParaRPr lang="it-IT" i="1" dirty="0"/>
          </a:p>
          <a:p>
            <a:pPr lvl="1"/>
            <a:endParaRPr lang="it-IT" i="1" dirty="0"/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FF47841-9CA8-6A42-40E4-FF8FE7C3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EE2BBBC3-5553-7CA3-28C6-2DB610255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Ricerca codice model card ufficiali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51237ABD-CAD3-605C-0309-1860E1894D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05A2C02-1A38-52CC-E704-511FD899E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E47EDDC-C141-6D92-CADD-48D6513CC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31" y="3513355"/>
            <a:ext cx="5515328" cy="26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D6E6-0E0F-51FC-9C98-4DB281FA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0CD7711-B249-8A33-9FCD-18298611F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Valutazione per 625 codici</a:t>
            </a:r>
          </a:p>
          <a:p>
            <a:pPr lvl="1"/>
            <a:r>
              <a:rPr lang="it-IT" dirty="0"/>
              <a:t>Distribuzione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Media degli score</a:t>
            </a:r>
          </a:p>
          <a:p>
            <a:pPr lvl="1"/>
            <a:endParaRPr lang="it-IT" dirty="0"/>
          </a:p>
          <a:p>
            <a:pPr marL="219075" lvl="1" indent="0">
              <a:buNone/>
            </a:pPr>
            <a:endParaRPr lang="it-IT" dirty="0"/>
          </a:p>
          <a:p>
            <a:endParaRPr lang="it-IT" dirty="0"/>
          </a:p>
          <a:p>
            <a:pPr marL="936625" lvl="3" indent="0">
              <a:buNone/>
            </a:pPr>
            <a:endParaRPr lang="it-IT" dirty="0"/>
          </a:p>
          <a:p>
            <a:pPr lvl="3"/>
            <a:endParaRPr lang="it-IT" dirty="0"/>
          </a:p>
          <a:p>
            <a:pPr marL="936625" lvl="3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CEAFCB3-53E2-9227-F941-BA4E2443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853829A-271E-FDDD-714F-07D171D4E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66015C4-B20A-02D4-32F2-D6F7C8475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FC7E93E-B6D5-C4E4-EE33-5C7D64BFAB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 descr="Immagine che contiene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5CBC7719-FEDA-1BD5-F660-0CA985C5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02" y="2002972"/>
            <a:ext cx="5365455" cy="256535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3CF6AC1-961B-4306-D866-BD9B97527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748" y="4966068"/>
            <a:ext cx="3933462" cy="13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Approccio utile per sviluppatori umani</a:t>
            </a:r>
          </a:p>
          <a:p>
            <a:pPr lvl="1"/>
            <a:r>
              <a:rPr lang="it-IT" dirty="0"/>
              <a:t>Valutazione manuale del codice</a:t>
            </a:r>
          </a:p>
          <a:p>
            <a:r>
              <a:rPr lang="it-IT" dirty="0"/>
              <a:t>Sviluppi futuri</a:t>
            </a:r>
          </a:p>
          <a:p>
            <a:pPr lvl="1"/>
            <a:r>
              <a:rPr lang="it-IT" dirty="0"/>
              <a:t>Ottimizzazione ricerca pattern</a:t>
            </a:r>
          </a:p>
          <a:p>
            <a:pPr lvl="3"/>
            <a:r>
              <a:rPr lang="it-IT" dirty="0"/>
              <a:t>Modello di </a:t>
            </a:r>
            <a:r>
              <a:rPr lang="it-IT" dirty="0" err="1"/>
              <a:t>embedding</a:t>
            </a:r>
            <a:r>
              <a:rPr lang="it-IT" dirty="0"/>
              <a:t> per </a:t>
            </a:r>
            <a:r>
              <a:rPr lang="it-IT" dirty="0" err="1"/>
              <a:t>snippet</a:t>
            </a:r>
            <a:r>
              <a:rPr lang="it-IT" dirty="0"/>
              <a:t> più specifico</a:t>
            </a:r>
          </a:p>
          <a:p>
            <a:pPr lvl="3"/>
            <a:r>
              <a:rPr lang="it-IT" dirty="0"/>
              <a:t>LLM più capace</a:t>
            </a:r>
          </a:p>
          <a:p>
            <a:pPr lvl="2"/>
            <a:endParaRPr lang="it-IT" dirty="0"/>
          </a:p>
          <a:p>
            <a:pPr marL="490538" lvl="2" indent="0">
              <a:buNone/>
            </a:pPr>
            <a:r>
              <a:rPr lang="it-IT" dirty="0"/>
              <a:t>Generazione completa della model card</a:t>
            </a:r>
          </a:p>
          <a:p>
            <a:pPr lvl="3"/>
            <a:r>
              <a:rPr lang="it-IT" dirty="0"/>
              <a:t>descrizione modello, addestramento...</a:t>
            </a:r>
          </a:p>
          <a:p>
            <a:pPr lvl="2"/>
            <a:endParaRPr lang="it-IT" dirty="0"/>
          </a:p>
          <a:p>
            <a:pPr lvl="1"/>
            <a:r>
              <a:rPr lang="it-IT" dirty="0"/>
              <a:t>Suggerimento della model card ai creatori dei modelli</a:t>
            </a:r>
          </a:p>
          <a:p>
            <a:pPr marL="490538" lvl="2" indent="0">
              <a:buNone/>
            </a:pPr>
            <a:endParaRPr lang="it-IT" dirty="0"/>
          </a:p>
          <a:p>
            <a:pPr lvl="3"/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Considerazione e sviluppi futuri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4"/>
          </p:nvPr>
        </p:nvSpPr>
        <p:spPr>
          <a:xfrm>
            <a:off x="130853" y="6631912"/>
            <a:ext cx="5677094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87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CD1D6-73C1-885F-29C6-76FE14EF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3ABA7BF-C1A1-4C69-C686-9F9765E03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6832" y="3180896"/>
            <a:ext cx="6510335" cy="903514"/>
          </a:xfrm>
        </p:spPr>
        <p:txBody>
          <a:bodyPr/>
          <a:lstStyle/>
          <a:p>
            <a:pPr marL="6350" indent="0" algn="ctr">
              <a:buNone/>
            </a:pPr>
            <a:r>
              <a:rPr lang="it-IT" sz="4500" b="1" dirty="0"/>
              <a:t>GRAZIE PER L’ATTENZIONE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F9A679B-82E3-26D2-EAB9-FDD2B9D1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10F15B0-2621-5850-4633-D3AD58E6A6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Ringraziamenti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9257F3E-8F08-E6C4-B078-750988CFC8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2D577B44-DBF3-1B3B-A7CF-5B9C891E81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3" y="6631912"/>
            <a:ext cx="5677094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2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8EE2-3479-7F08-AC8F-AC319536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44E1C86-D308-7427-5DE2-A584ED3DF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  <a:p>
            <a:pPr lvl="1"/>
            <a:r>
              <a:rPr lang="it-IT" i="1" dirty="0" err="1"/>
              <a:t>Hugging</a:t>
            </a:r>
            <a:r>
              <a:rPr lang="it-IT" i="1" dirty="0"/>
              <a:t> Face</a:t>
            </a:r>
          </a:p>
          <a:p>
            <a:pPr lvl="2"/>
            <a:r>
              <a:rPr lang="it-IT" i="1" dirty="0"/>
              <a:t>model card </a:t>
            </a:r>
            <a:r>
              <a:rPr lang="it-IT" dirty="0"/>
              <a:t>dei </a:t>
            </a:r>
            <a:r>
              <a:rPr lang="it-IT" i="1" dirty="0"/>
              <a:t>PTM</a:t>
            </a:r>
          </a:p>
          <a:p>
            <a:pPr lvl="3"/>
            <a:r>
              <a:rPr lang="it-IT" i="1" dirty="0"/>
              <a:t>esempi di codice Python</a:t>
            </a:r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DD9B601-4F73-F13F-47B6-200CD180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095026C-DC3F-6972-26F5-20950343D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Caso di studio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93400617-08A3-371F-E8D6-4D12A78CE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24EAB815-CBDE-DE09-9C57-868AD86E37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4" name="Immagine 3" descr="Immagine che contiene testo, clipart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EEC4B73D-0CF7-319A-B931-7CA7CE67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58" y="1136766"/>
            <a:ext cx="3997247" cy="199862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4530E7-F85D-2073-4B13-876FF0DFA18B}"/>
              </a:ext>
            </a:extLst>
          </p:cNvPr>
          <p:cNvSpPr txBox="1"/>
          <p:nvPr/>
        </p:nvSpPr>
        <p:spPr>
          <a:xfrm>
            <a:off x="4813458" y="1207689"/>
            <a:ext cx="22225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1" dirty="0"/>
              <a:t>HUGGING FACE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47C7501-1436-3868-A7FF-CF368127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660" y="3165730"/>
            <a:ext cx="4884421" cy="339525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9B3218-AA98-018A-EE7B-BED5D72683B8}"/>
              </a:ext>
            </a:extLst>
          </p:cNvPr>
          <p:cNvSpPr txBox="1"/>
          <p:nvPr/>
        </p:nvSpPr>
        <p:spPr>
          <a:xfrm>
            <a:off x="4180565" y="6149715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ex. model card</a:t>
            </a:r>
          </a:p>
        </p:txBody>
      </p:sp>
    </p:spTree>
    <p:extLst>
      <p:ext uri="{BB962C8B-B14F-4D97-AF65-F5344CB8AC3E}">
        <p14:creationId xmlns:p14="http://schemas.microsoft.com/office/powerpoint/2010/main" val="137103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876D-6A24-DB74-6A48-25F8887D8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A40A54A-BD35-1F7B-6786-CEFF92A269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Problematica delle attuali model card</a:t>
            </a:r>
          </a:p>
          <a:p>
            <a:pPr lvl="1"/>
            <a:r>
              <a:rPr lang="it-IT" dirty="0"/>
              <a:t>Esempi di codice non sempre presenti o rappresentativi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60E705F-02B1-CEB8-40D5-0246B5FF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CBE5CB28-E00C-0974-C03D-367101882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Motivazione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E96BE0C-B032-C7FB-C385-85ED54171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40BE7E38-6B00-27B7-0550-4457C37F87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88B193F-22EE-C1B1-4AC0-EA730D52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079445"/>
            <a:ext cx="5714429" cy="45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0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E553-0517-F362-D4B6-4EC9E77A7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12D3820-3E2B-7EB0-8904-5525DE12D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Problematica delle attuali model card</a:t>
            </a:r>
          </a:p>
          <a:p>
            <a:pPr lvl="1"/>
            <a:r>
              <a:rPr lang="it-IT" dirty="0"/>
              <a:t>Completamente vuote...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E5503A9-2D42-DAA9-02A2-25000135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539CBB9C-5B50-4125-AC02-7F1CC832B1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Motivazione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EFE76DD7-EB31-E4C8-EB22-D628360475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6590602B-9BEA-43E7-E859-69EFDD2F9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410E9E6-D94E-CDD5-6885-1ABC5DE4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685" y="1656630"/>
            <a:ext cx="4613041" cy="2089855"/>
          </a:xfrm>
          <a:prstGeom prst="rect">
            <a:avLst/>
          </a:prstGeom>
        </p:spPr>
      </p:pic>
      <p:pic>
        <p:nvPicPr>
          <p:cNvPr id="9" name="Immagine 8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76D2CB5-030C-FEB1-47C8-DBD2B71E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29" y="3943916"/>
            <a:ext cx="5296340" cy="23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88C606D-6B10-2FBC-35BC-A88ECF2CE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Analizzare corrispondenza</a:t>
            </a:r>
          </a:p>
          <a:p>
            <a:pPr lvl="1"/>
            <a:r>
              <a:rPr lang="it-IT" dirty="0"/>
              <a:t>Misurazione della similarità tra il codice ufficiale vs reale</a:t>
            </a:r>
          </a:p>
          <a:p>
            <a:r>
              <a:rPr lang="it-IT" dirty="0"/>
              <a:t>Miglioramento della documentazione esistente</a:t>
            </a:r>
          </a:p>
          <a:p>
            <a:pPr lvl="1"/>
            <a:r>
              <a:rPr lang="it-IT" dirty="0"/>
              <a:t>Arricchimento con dettagli tecnici </a:t>
            </a:r>
          </a:p>
          <a:p>
            <a:pPr lvl="1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0A2EF7F-061A-FEA5-6B15-41ECCE03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FC6DE0-76A5-DBA3-F505-90F104BA5A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FD5A12-FCC0-EC79-AC4A-06B3A5246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BD89A5A-6E7D-FF3B-AAEB-E59829C8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A72942-9C8E-FCFA-7EC2-A251242B5C6E}"/>
              </a:ext>
            </a:extLst>
          </p:cNvPr>
          <p:cNvSpPr txBox="1"/>
          <p:nvPr/>
        </p:nvSpPr>
        <p:spPr>
          <a:xfrm>
            <a:off x="3384683" y="5270093"/>
            <a:ext cx="2606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ex. funzione generata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65F7306-F80B-21A0-787A-04F7DFAB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02" y="3429000"/>
            <a:ext cx="8069471" cy="175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6724-9A7E-69C2-312E-FFFAE753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95C5551-D411-EB70-DB7D-30ED0B0B0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Processo di collezione dati	</a:t>
            </a:r>
          </a:p>
          <a:p>
            <a:pPr lvl="1"/>
            <a:r>
              <a:rPr lang="it-IT" dirty="0"/>
              <a:t>Mining script Python su progetti opensource</a:t>
            </a:r>
          </a:p>
          <a:p>
            <a:pPr lvl="1"/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LLM (</a:t>
            </a:r>
            <a:r>
              <a:rPr lang="it-IT" i="1" dirty="0"/>
              <a:t>L</a:t>
            </a:r>
            <a:r>
              <a:rPr lang="it-IT" dirty="0"/>
              <a:t>arge </a:t>
            </a:r>
            <a:r>
              <a:rPr lang="it-IT" i="1" dirty="0" err="1"/>
              <a:t>L</a:t>
            </a:r>
            <a:r>
              <a:rPr lang="it-IT" dirty="0" err="1"/>
              <a:t>anguange</a:t>
            </a:r>
            <a:r>
              <a:rPr lang="it-IT" dirty="0"/>
              <a:t> </a:t>
            </a:r>
            <a:r>
              <a:rPr lang="it-IT" i="1" dirty="0"/>
              <a:t>M</a:t>
            </a:r>
            <a:r>
              <a:rPr lang="it-IT" dirty="0"/>
              <a:t>odel)</a:t>
            </a:r>
          </a:p>
          <a:p>
            <a:pPr lvl="1"/>
            <a:r>
              <a:rPr lang="it-IT" dirty="0" err="1"/>
              <a:t>Llama</a:t>
            </a:r>
            <a:r>
              <a:rPr lang="it-IT" dirty="0"/>
              <a:t> 3.2 3B</a:t>
            </a:r>
          </a:p>
          <a:p>
            <a:pPr lvl="2"/>
            <a:r>
              <a:rPr lang="it-IT" dirty="0" err="1"/>
              <a:t>Autoregressivo</a:t>
            </a:r>
            <a:endParaRPr lang="it-IT" dirty="0"/>
          </a:p>
          <a:p>
            <a:pPr lvl="2"/>
            <a:r>
              <a:rPr lang="it-IT" dirty="0"/>
              <a:t>Generazione codice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5165675-0263-E5D5-190F-9F7627A3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A23FFA6D-8889-2B11-B349-397045A24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Tecnologie principali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765733F-91B7-5CBF-A75A-94046530F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18C014D7-7298-BE8B-A8CC-2D4BD6D12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86A998-2CF2-B7DA-BD27-3818A00F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20" y="3904630"/>
            <a:ext cx="1364705" cy="17694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B8D6A58-1014-2FD3-B406-5C8054B11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33" y="2194334"/>
            <a:ext cx="6426530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5B50C-4504-990C-2ACB-960AA201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B34A021-22A8-1F12-7B21-474CEE39E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Selezione di un sottoinsieme di modelli</a:t>
            </a:r>
          </a:p>
          <a:p>
            <a:pPr marL="219075" lvl="1" indent="0">
              <a:buNone/>
            </a:pPr>
            <a:r>
              <a:rPr lang="it-IT" dirty="0"/>
              <a:t>   Filtro modelli sul numero di file</a:t>
            </a:r>
          </a:p>
          <a:p>
            <a:pPr lvl="2"/>
            <a:r>
              <a:rPr lang="it-IT" dirty="0"/>
              <a:t>1,024 PTM per 393,484 file</a:t>
            </a:r>
          </a:p>
          <a:p>
            <a:pPr marL="490538" lvl="2" indent="0">
              <a:buNone/>
            </a:pPr>
            <a:endParaRPr lang="it-IT" dirty="0"/>
          </a:p>
          <a:p>
            <a:pPr marL="490538" lvl="2" indent="0">
              <a:buNone/>
            </a:pPr>
            <a:endParaRPr lang="it-IT" dirty="0"/>
          </a:p>
          <a:p>
            <a:pPr marL="490538" lvl="2" indent="0">
              <a:buNone/>
            </a:pPr>
            <a:endParaRPr lang="it-IT" dirty="0"/>
          </a:p>
          <a:p>
            <a:pPr marL="490538" lvl="2" indent="0">
              <a:buNone/>
            </a:pPr>
            <a:endParaRPr lang="it-IT" dirty="0"/>
          </a:p>
          <a:p>
            <a:pPr marL="490538" lvl="2" indent="0">
              <a:buNone/>
            </a:pPr>
            <a:r>
              <a:rPr lang="it-IT" dirty="0"/>
              <a:t>Filtro file su intervallo lunghezza</a:t>
            </a:r>
          </a:p>
          <a:p>
            <a:pPr lvl="2"/>
            <a:r>
              <a:rPr lang="it-IT" dirty="0"/>
              <a:t>1,024 PTM per 141,749 file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C2950C4-8A46-2152-3963-E9695D22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901E46E-188B-64B2-3FCF-121D8329D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Filtraggio modelli e file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76380C2-A404-F34F-A918-BA2779BE0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458CA377-969A-F537-9EB9-E810AF03A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F3FF79-2857-1CE6-00A8-303E09FB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09" y="1729845"/>
            <a:ext cx="4343835" cy="15009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F5BC7DC-79B8-C3BA-862C-921F4041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782" y="3978693"/>
            <a:ext cx="3886400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8CC0-AA55-AB92-0809-CB4B4DFF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764F0A2-1319-BB42-8B5E-AA3C5D1A1E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Analisi sintattica per identificare </a:t>
            </a:r>
            <a:r>
              <a:rPr lang="it-IT" dirty="0" err="1"/>
              <a:t>snippet</a:t>
            </a:r>
            <a:r>
              <a:rPr lang="it-IT" dirty="0"/>
              <a:t> pertinenti</a:t>
            </a:r>
          </a:p>
          <a:p>
            <a:pPr lvl="1"/>
            <a:r>
              <a:rPr lang="it-IT" dirty="0"/>
              <a:t>Ricerca parole chiavi sull’AST (</a:t>
            </a:r>
            <a:r>
              <a:rPr lang="it-IT" i="1" dirty="0"/>
              <a:t>A</a:t>
            </a:r>
            <a:r>
              <a:rPr lang="it-IT" dirty="0"/>
              <a:t>bstract </a:t>
            </a:r>
            <a:r>
              <a:rPr lang="it-IT" i="1" dirty="0" err="1"/>
              <a:t>S</a:t>
            </a:r>
            <a:r>
              <a:rPr lang="it-IT" dirty="0" err="1"/>
              <a:t>yntex</a:t>
            </a:r>
            <a:r>
              <a:rPr lang="it-IT" dirty="0"/>
              <a:t> </a:t>
            </a:r>
            <a:r>
              <a:rPr lang="it-IT" i="1" dirty="0"/>
              <a:t>T</a:t>
            </a:r>
            <a:r>
              <a:rPr lang="it-IT" dirty="0"/>
              <a:t>ree)</a:t>
            </a:r>
          </a:p>
          <a:p>
            <a:r>
              <a:rPr lang="it-IT" dirty="0"/>
              <a:t>Analisi semantica per identificare i più pertinenti</a:t>
            </a:r>
          </a:p>
          <a:p>
            <a:pPr lvl="1"/>
            <a:r>
              <a:rPr lang="it-IT" dirty="0"/>
              <a:t>Trasformazione del codice in </a:t>
            </a:r>
            <a:r>
              <a:rPr lang="it-IT" dirty="0" err="1"/>
              <a:t>embedding</a:t>
            </a:r>
            <a:endParaRPr lang="it-IT" dirty="0"/>
          </a:p>
          <a:p>
            <a:pPr lvl="1"/>
            <a:r>
              <a:rPr lang="it-IT" dirty="0"/>
              <a:t>Clustering partizionale</a:t>
            </a:r>
          </a:p>
          <a:p>
            <a:pPr lvl="2"/>
            <a:r>
              <a:rPr lang="it-IT" dirty="0"/>
              <a:t>K-Means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811786C-232A-3DC1-B743-A36E2E18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AC1F504-BB82-8B16-EC31-095E70B51A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Selezione migliori porzioni di codice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9B64E39E-6E16-7FA1-5A6C-A4CFAA4FD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DD85023-910F-569E-0764-E2678B831F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4B2581-8C53-0968-9498-3FF88050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5" y="4866866"/>
            <a:ext cx="8552969" cy="15668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853A039-54FA-C0A1-46CA-8FBC1ACF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899" y="3254463"/>
            <a:ext cx="5194585" cy="129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74BD-E2D3-8C6B-7581-1727A9EF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8BEE256-AC49-6637-F5C6-A4E64F1BA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Prompting</a:t>
            </a:r>
            <a:endParaRPr lang="it-IT" dirty="0"/>
          </a:p>
          <a:p>
            <a:pPr lvl="1"/>
            <a:r>
              <a:rPr lang="it-IT" dirty="0"/>
              <a:t>Creazione prompt di sistema con istruzioni</a:t>
            </a:r>
          </a:p>
          <a:p>
            <a:pPr lvl="2"/>
            <a:r>
              <a:rPr lang="it-IT" dirty="0"/>
              <a:t>tecnica </a:t>
            </a:r>
            <a:r>
              <a:rPr lang="it-IT" i="1" dirty="0"/>
              <a:t>zero shot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5C67842-D8A5-6933-79F3-E5B2A978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A91CC63D-972E-E193-E125-362704D358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Utilizzo dell’LLM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619E78-2322-5BC1-991E-C97C97C6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D7819A2-B72D-F485-7FEF-3757F55DB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F2931C-B87B-0532-2A51-966F87CF7EEA}"/>
              </a:ext>
            </a:extLst>
          </p:cNvPr>
          <p:cNvSpPr txBox="1"/>
          <p:nvPr/>
        </p:nvSpPr>
        <p:spPr>
          <a:xfrm>
            <a:off x="378686" y="3292756"/>
            <a:ext cx="8469084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b="0" i="0" u="none" strike="noStrike" baseline="0" dirty="0">
                <a:latin typeface="+mj-lt"/>
              </a:rPr>
              <a:t>You are an AI assistant specialized in Python.</a:t>
            </a:r>
          </a:p>
          <a:p>
            <a:r>
              <a:rPr lang="en-US" sz="2300" dirty="0">
                <a:latin typeface="+mj-lt"/>
              </a:rPr>
              <a:t>I will provide you with a series of code snippets extracted from various Python files.</a:t>
            </a:r>
          </a:p>
          <a:p>
            <a:r>
              <a:rPr lang="en-US" sz="2300" dirty="0">
                <a:latin typeface="+mj-lt"/>
              </a:rPr>
              <a:t>Your task is to analyze these snippets and extract recurring code patterns, </a:t>
            </a:r>
          </a:p>
          <a:p>
            <a:r>
              <a:rPr lang="en-US" sz="2300" dirty="0">
                <a:latin typeface="+mj-lt"/>
              </a:rPr>
              <a:t>such as function definitions and common imports.</a:t>
            </a:r>
            <a:endParaRPr lang="it-IT" sz="2300" dirty="0">
              <a:latin typeface="+mj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EDAC22D-A873-F356-4C2F-066259B8DE9E}"/>
              </a:ext>
            </a:extLst>
          </p:cNvPr>
          <p:cNvSpPr txBox="1"/>
          <p:nvPr/>
        </p:nvSpPr>
        <p:spPr>
          <a:xfrm>
            <a:off x="3402035" y="5539087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Esempio di istruzioni</a:t>
            </a:r>
          </a:p>
        </p:txBody>
      </p:sp>
    </p:spTree>
    <p:extLst>
      <p:ext uri="{BB962C8B-B14F-4D97-AF65-F5344CB8AC3E}">
        <p14:creationId xmlns:p14="http://schemas.microsoft.com/office/powerpoint/2010/main" val="25352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0 DISIM v2.1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12 TEMPLATE LAUREE" id="{580F6C91-7CF7-D748-8AA8-15798B170132}" vid="{523CF79F-2F03-D143-83DB-02F7E66F903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595f7fc-760b-4ea4-9249-95fb92689a4a" xsi:nil="true"/>
    <lcf76f155ced4ddcb4097134ff3c332f xmlns="0c3559c0-c062-4af7-ac30-129a7d67ad6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CE9D91EE75CD47B67E96437F666166" ma:contentTypeVersion="17" ma:contentTypeDescription="Creare un nuovo documento." ma:contentTypeScope="" ma:versionID="27fe5eaa8962615fb7af38ab68136cfd">
  <xsd:schema xmlns:xsd="http://www.w3.org/2001/XMLSchema" xmlns:xs="http://www.w3.org/2001/XMLSchema" xmlns:p="http://schemas.microsoft.com/office/2006/metadata/properties" xmlns:ns2="0c3559c0-c062-4af7-ac30-129a7d67ad68" xmlns:ns3="e595f7fc-760b-4ea4-9249-95fb92689a4a" targetNamespace="http://schemas.microsoft.com/office/2006/metadata/properties" ma:root="true" ma:fieldsID="cd16d42f19c5b5b5c1f34dde9c2fb142" ns2:_="" ns3:_="">
    <xsd:import namespace="0c3559c0-c062-4af7-ac30-129a7d67ad68"/>
    <xsd:import namespace="e595f7fc-760b-4ea4-9249-95fb92689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559c0-c062-4af7-ac30-129a7d67ad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Tag immagine" ma:readOnly="false" ma:fieldId="{5cf76f15-5ced-4ddc-b409-7134ff3c332f}" ma:taxonomyMulti="true" ma:sspId="6fe4079d-2b73-4d93-b654-11479622b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5f7fc-760b-4ea4-9249-95fb92689a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da0e8f7-9704-4eba-ba9e-432279236845}" ma:internalName="TaxCatchAll" ma:showField="CatchAllData" ma:web="e595f7fc-760b-4ea4-9249-95fb92689a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E2687-F150-448C-95DD-B41C64E515F1}">
  <ds:schemaRefs>
    <ds:schemaRef ds:uri="http://schemas.microsoft.com/office/2006/metadata/properties"/>
    <ds:schemaRef ds:uri="http://schemas.microsoft.com/office/infopath/2007/PartnerControls"/>
    <ds:schemaRef ds:uri="e595f7fc-760b-4ea4-9249-95fb92689a4a"/>
    <ds:schemaRef ds:uri="0c3559c0-c062-4af7-ac30-129a7d67ad68"/>
  </ds:schemaRefs>
</ds:datastoreItem>
</file>

<file path=customXml/itemProps2.xml><?xml version="1.0" encoding="utf-8"?>
<ds:datastoreItem xmlns:ds="http://schemas.openxmlformats.org/officeDocument/2006/customXml" ds:itemID="{09EA235B-B96F-466E-B537-3A609DD2B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1169FF-6B5F-467D-B8E8-A46290F8BB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3559c0-c062-4af7-ac30-129a7d67ad68"/>
    <ds:schemaRef ds:uri="e595f7fc-760b-4ea4-9249-95fb92689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2020-12 TEMPLATE LAUREE (2)</Template>
  <TotalTime>0</TotalTime>
  <Words>569</Words>
  <Application>Microsoft Office PowerPoint</Application>
  <PresentationFormat>Presentazione su schermo (4:3)</PresentationFormat>
  <Paragraphs>140</Paragraphs>
  <Slides>14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3" baseType="lpstr">
      <vt:lpstr>Open Sans Condensed Light</vt:lpstr>
      <vt:lpstr>Calibri Light</vt:lpstr>
      <vt:lpstr>CMBX12</vt:lpstr>
      <vt:lpstr>Open Sans</vt:lpstr>
      <vt:lpstr>Arial</vt:lpstr>
      <vt:lpstr>Open Sans Condensed</vt:lpstr>
      <vt:lpstr>Calibri</vt:lpstr>
      <vt:lpstr>Courier New</vt:lpstr>
      <vt:lpstr>2020 DISIM v2.1</vt:lpstr>
      <vt:lpstr>Utilizzo degli LLM per Generare  Hugging Face Model Card  da esempi di codice</vt:lpstr>
      <vt:lpstr>Introduzione</vt:lpstr>
      <vt:lpstr>Introduzione</vt:lpstr>
      <vt:lpstr>Introduzione</vt:lpstr>
      <vt:lpstr>Introduzione</vt:lpstr>
      <vt:lpstr>Background</vt:lpstr>
      <vt:lpstr>Approccio</vt:lpstr>
      <vt:lpstr>Approccio</vt:lpstr>
      <vt:lpstr>Approccio</vt:lpstr>
      <vt:lpstr>Approccio</vt:lpstr>
      <vt:lpstr>Valutazione</vt:lpstr>
      <vt:lpstr>Risultati</vt:lpstr>
      <vt:lpstr>Conclusione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2025-02-12T11:13:12Z</dcterms:created>
  <dcterms:modified xsi:type="dcterms:W3CDTF">2025-03-14T22:33:48Z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0x010100B4CE9D91EE75CD47B67E96437F666166</vt:lpwstr>
  </property>
</Properties>
</file>